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0" r:id="rId6"/>
    <p:sldId id="271" r:id="rId7"/>
    <p:sldId id="272" r:id="rId8"/>
    <p:sldId id="275" r:id="rId9"/>
    <p:sldId id="276" r:id="rId10"/>
    <p:sldId id="273" r:id="rId11"/>
    <p:sldId id="258" r:id="rId12"/>
    <p:sldId id="277" r:id="rId13"/>
    <p:sldId id="266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B977D65B-F9AE-4602-8041-85F6BBF5E557}" type="datetime1">
              <a:rPr lang="fr-FR" smtClean="0"/>
              <a:t>24/03/2018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A98ED8CD-4E4C-49AC-BDC6-2963BA49E54F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4D27FC1E-C6A3-4D48-9485-EFF184AE5A5D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5FB91549-43BF-425A-AF25-75262019208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22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55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fr-FR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46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57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54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002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fr-FR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0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 4" descr="Vue de nuages et d’un ciel bleu entourés de bâtiments en verre" title="Image de conception de diapositi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 latinLnBrk="0">
              <a:defRPr lang="fr-FR"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fr-FR" sz="24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e la date 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A18541-44E7-4780-AAA0-6F1512C6C831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9" name="Espace réservé du pied de page 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 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fr-FR"/>
            </a:lvl5pPr>
            <a:lvl6pPr latinLnBrk="0">
              <a:defRPr lang="fr-FR"/>
            </a:lvl6pPr>
            <a:lvl7pPr latinLnBrk="0">
              <a:defRPr lang="fr-FR"/>
            </a:lvl7pPr>
            <a:lvl8pPr latinLnBrk="0">
              <a:defRPr lang="fr-FR" baseline="0"/>
            </a:lvl8pPr>
            <a:lvl9pPr latinLnBrk="0">
              <a:defRPr lang="fr-FR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2BD7E-96CA-4373-840A-7E917D209609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 latinLnBrk="0">
              <a:defRPr lang="fr-FR"/>
            </a:lvl5pPr>
            <a:lvl6pPr latinLnBrk="0">
              <a:defRPr lang="fr-FR"/>
            </a:lvl6pPr>
            <a:lvl7pPr latinLnBrk="0">
              <a:defRPr lang="fr-FR"/>
            </a:lvl7pPr>
            <a:lvl8pPr latinLnBrk="0">
              <a:defRPr lang="fr-FR" baseline="0"/>
            </a:lvl8pPr>
            <a:lvl9pPr latinLnBrk="0">
              <a:defRPr lang="fr-FR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12C24F-83E9-443B-8E50-5E8095C94139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fr-FR"/>
            </a:lvl5pPr>
            <a:lvl6pPr latinLnBrk="0">
              <a:defRPr lang="fr-FR"/>
            </a:lvl6pPr>
            <a:lvl7pPr latinLnBrk="0">
              <a:defRPr lang="fr-FR"/>
            </a:lvl7pPr>
            <a:lvl8pPr latinLnBrk="0">
              <a:defRPr lang="fr-FR"/>
            </a:lvl8pPr>
            <a:lvl9pPr latinLnBrk="0">
              <a:defRPr lang="fr-FR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E6874-791B-4B46-9010-EFC2BACD4FE5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 latinLnBrk="0">
              <a:defRPr lang="fr-FR" sz="4800" b="0" cap="none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r-FR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A5FEC-6CCA-424E-B71C-0B377FD4085F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 latinLnBrk="0">
              <a:defRPr lang="fr-FR" sz="2800"/>
            </a:lvl1pPr>
            <a:lvl2pPr latinLnBrk="0">
              <a:defRPr lang="fr-FR" sz="2400"/>
            </a:lvl2pPr>
            <a:lvl3pPr latinLnBrk="0">
              <a:defRPr lang="fr-FR" sz="2000"/>
            </a:lvl3pPr>
            <a:lvl4pPr latinLnBrk="0">
              <a:defRPr lang="fr-FR" sz="1800"/>
            </a:lvl4pPr>
            <a:lvl5pPr latinLnBrk="0">
              <a:defRPr lang="fr-FR" sz="1800"/>
            </a:lvl5pPr>
            <a:lvl6pPr latinLnBrk="0">
              <a:defRPr lang="fr-FR" sz="1800"/>
            </a:lvl6pPr>
            <a:lvl7pPr latinLnBrk="0">
              <a:defRPr lang="fr-FR" sz="1800"/>
            </a:lvl7pPr>
            <a:lvl8pPr latinLnBrk="0">
              <a:defRPr lang="fr-FR" sz="1800"/>
            </a:lvl8pPr>
            <a:lvl9pPr latinLnBrk="0">
              <a:defRPr lang="fr-FR"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mplacement réservé de contenu 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 latinLnBrk="0">
              <a:defRPr lang="fr-FR" sz="2800"/>
            </a:lvl1pPr>
            <a:lvl2pPr latinLnBrk="0">
              <a:defRPr lang="fr-FR" sz="2400"/>
            </a:lvl2pPr>
            <a:lvl3pPr latinLnBrk="0">
              <a:defRPr lang="fr-FR" sz="2000"/>
            </a:lvl3pPr>
            <a:lvl4pPr latinLnBrk="0">
              <a:defRPr lang="fr-FR" sz="1800"/>
            </a:lvl4pPr>
            <a:lvl5pPr latinLnBrk="0">
              <a:defRPr lang="fr-FR" sz="1800"/>
            </a:lvl5pPr>
            <a:lvl6pPr latinLnBrk="0">
              <a:defRPr lang="fr-FR" sz="1800"/>
            </a:lvl6pPr>
            <a:lvl7pPr latinLnBrk="0">
              <a:defRPr lang="fr-FR" sz="1800"/>
            </a:lvl7pPr>
            <a:lvl8pPr latinLnBrk="0">
              <a:defRPr lang="fr-FR" sz="1800"/>
            </a:lvl8pPr>
            <a:lvl9pPr latinLnBrk="0">
              <a:defRPr lang="fr-FR"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E57C8-6876-4864-80C0-DC5054A36C56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r-FR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r-FR" sz="3200" b="0"/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mplacement réservé de contenu 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 latinLnBrk="0">
              <a:defRPr lang="fr-FR" sz="2400"/>
            </a:lvl1pPr>
            <a:lvl2pPr latinLnBrk="0">
              <a:defRPr lang="fr-FR" sz="2000"/>
            </a:lvl2pPr>
            <a:lvl3pPr latinLnBrk="0">
              <a:defRPr lang="fr-FR" sz="1800"/>
            </a:lvl3pPr>
            <a:lvl4pPr latinLnBrk="0">
              <a:defRPr lang="fr-FR" sz="1600"/>
            </a:lvl4pPr>
            <a:lvl5pPr latinLnBrk="0">
              <a:defRPr lang="fr-FR" sz="1600"/>
            </a:lvl5pPr>
            <a:lvl6pPr latinLnBrk="0">
              <a:defRPr lang="fr-FR" sz="1600"/>
            </a:lvl6pPr>
            <a:lvl7pPr latinLnBrk="0">
              <a:defRPr lang="fr-FR" sz="1600"/>
            </a:lvl7pPr>
            <a:lvl8pPr latinLnBrk="0">
              <a:defRPr lang="fr-FR" sz="1600"/>
            </a:lvl8pPr>
            <a:lvl9pPr latinLnBrk="0">
              <a:defRPr lang="fr-FR"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r-FR" sz="3200" b="0"/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mplacement réservé de contenu 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 latinLnBrk="0">
              <a:defRPr lang="fr-FR" sz="2400"/>
            </a:lvl1pPr>
            <a:lvl2pPr latinLnBrk="0">
              <a:defRPr lang="fr-FR" sz="2000"/>
            </a:lvl2pPr>
            <a:lvl3pPr latinLnBrk="0">
              <a:defRPr lang="fr-FR" sz="1800"/>
            </a:lvl3pPr>
            <a:lvl4pPr latinLnBrk="0">
              <a:defRPr lang="fr-FR" sz="1600"/>
            </a:lvl4pPr>
            <a:lvl5pPr latinLnBrk="0">
              <a:defRPr lang="fr-FR" sz="1600"/>
            </a:lvl5pPr>
            <a:lvl6pPr latinLnBrk="0">
              <a:defRPr lang="fr-FR" sz="1600"/>
            </a:lvl6pPr>
            <a:lvl7pPr latinLnBrk="0">
              <a:defRPr lang="fr-FR" sz="1600"/>
            </a:lvl7pPr>
            <a:lvl8pPr latinLnBrk="0">
              <a:defRPr lang="fr-FR" sz="1600"/>
            </a:lvl8pPr>
            <a:lvl9pPr latinLnBrk="0">
              <a:defRPr lang="fr-FR"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AB60B-7887-4E51-AB5B-8A2192B04F59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16DCE-6604-4CD4-830F-5636449D466E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7F29B-7C53-4FC0-90C3-490A57A453E2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 latinLnBrk="0">
              <a:defRPr lang="fr-FR" sz="36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 latinLnBrk="0">
              <a:defRPr lang="fr-FR" sz="2800"/>
            </a:lvl1pPr>
            <a:lvl2pPr latinLnBrk="0">
              <a:defRPr lang="fr-FR" sz="2400"/>
            </a:lvl2pPr>
            <a:lvl3pPr latinLnBrk="0">
              <a:defRPr lang="fr-FR" sz="2000"/>
            </a:lvl3pPr>
            <a:lvl4pPr latinLnBrk="0">
              <a:defRPr lang="fr-FR" sz="1800"/>
            </a:lvl4pPr>
            <a:lvl5pPr latinLnBrk="0">
              <a:defRPr lang="fr-FR" sz="1800"/>
            </a:lvl5pPr>
            <a:lvl6pPr latinLnBrk="0">
              <a:defRPr lang="fr-FR" sz="1800" baseline="0"/>
            </a:lvl6pPr>
            <a:lvl7pPr latinLnBrk="0">
              <a:defRPr lang="fr-FR" sz="1800" baseline="0"/>
            </a:lvl7pPr>
            <a:lvl8pPr latinLnBrk="0">
              <a:defRPr lang="fr-FR" sz="1800" baseline="0"/>
            </a:lvl8pPr>
            <a:lvl9pPr latinLnBrk="0">
              <a:defRPr lang="fr-FR" sz="18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fr-FR" sz="20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F41CB8-1AB9-4D7C-95C9-E7286C04ECA9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 latinLnBrk="0">
              <a:defRPr lang="fr-FR" sz="36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 latinLnBrk="0">
              <a:buNone/>
              <a:defRPr lang="fr-FR" sz="32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/>
              <a:t>Cliquez sur l’icône pour ajouter une image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fr-FR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EB06D1-E48B-47F0-853E-A565F2632033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1200">
                <a:solidFill>
                  <a:srgbClr val="8C8C8C"/>
                </a:solidFill>
              </a:defRPr>
            </a:lvl1pPr>
          </a:lstStyle>
          <a:p>
            <a:fld id="{85DA59BD-88EB-40D1-A0F0-9D8D418C0D3D}" type="datetime1">
              <a:rPr lang="fr-FR" smtClean="0"/>
              <a:pPr/>
              <a:t>24/03/2018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r-FR" sz="1200">
                <a:solidFill>
                  <a:srgbClr val="8C8C8C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fr-FR"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Les réseaux informatiques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Structuration des connaissances.</a:t>
            </a: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commandes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2FA622-89A8-4926-9B8A-2EFE3C847411}"/>
              </a:ext>
            </a:extLst>
          </p:cNvPr>
          <p:cNvSpPr txBox="1"/>
          <p:nvPr/>
        </p:nvSpPr>
        <p:spPr>
          <a:xfrm>
            <a:off x="887767" y="878889"/>
            <a:ext cx="10021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IPConfig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val="4244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mplacement réservé de contenu 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Les conditions de communications</a:t>
            </a:r>
          </a:p>
          <a:p>
            <a:r>
              <a:rPr lang="fr-FR"/>
              <a:t>Adresse IP et Masque de sous-réseau</a:t>
            </a:r>
          </a:p>
          <a:p>
            <a:r>
              <a:rPr lang="fr-FR"/>
              <a:t>Le switch</a:t>
            </a:r>
          </a:p>
          <a:p>
            <a:r>
              <a:rPr lang="fr-FR"/>
              <a:t>Le routeur</a:t>
            </a:r>
          </a:p>
          <a:p>
            <a:r>
              <a:rPr lang="fr-FR"/>
              <a:t>Les commandes à retenir</a:t>
            </a:r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conditions de communication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4D101D-52F2-41B7-B82C-031B00742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Il faut  :</a:t>
            </a:r>
          </a:p>
          <a:p>
            <a:pPr lvl="1"/>
            <a:r>
              <a:rPr lang="fr-FR"/>
              <a:t>une interface réseau :</a:t>
            </a:r>
          </a:p>
          <a:p>
            <a:pPr marL="996315" lvl="2">
              <a:buClr>
                <a:srgbClr val="404040"/>
              </a:buClr>
            </a:pPr>
            <a:r>
              <a:rPr lang="fr-FR"/>
              <a:t>Carte réseau Ethernet</a:t>
            </a:r>
          </a:p>
          <a:p>
            <a:pPr marL="996315" lvl="2"/>
            <a:r>
              <a:rPr lang="fr-FR"/>
              <a:t>Carte </a:t>
            </a:r>
            <a:r>
              <a:rPr lang="fr-FR" err="1"/>
              <a:t>WiFi</a:t>
            </a:r>
          </a:p>
          <a:p>
            <a:pPr lvl="1"/>
            <a:r>
              <a:rPr lang="fr-FR"/>
              <a:t>Un support de communication</a:t>
            </a:r>
          </a:p>
          <a:p>
            <a:pPr marL="996315" lvl="2"/>
            <a:r>
              <a:rPr lang="fr-FR"/>
              <a:t>Câble Ethernet</a:t>
            </a:r>
          </a:p>
          <a:p>
            <a:pPr marL="996315" lvl="2">
              <a:buClr>
                <a:srgbClr val="404040"/>
              </a:buClr>
            </a:pPr>
            <a:r>
              <a:rPr lang="fr-FR"/>
              <a:t>Rien pour le wifi (propagation des ondes dans le vide)</a:t>
            </a:r>
          </a:p>
          <a:p>
            <a:pPr lvl="1"/>
            <a:r>
              <a:rPr lang="fr-FR"/>
              <a:t>Chaque machine doit être identifiée de façon unique sur le réseau</a:t>
            </a:r>
          </a:p>
          <a:p>
            <a:pPr marL="996315" lvl="2"/>
            <a:r>
              <a:rPr lang="fr-FR"/>
              <a:t>Adresse IP</a:t>
            </a:r>
          </a:p>
          <a:p>
            <a:pPr marL="996315" lvl="2">
              <a:buClr>
                <a:srgbClr val="404040"/>
              </a:buClr>
            </a:pPr>
            <a:r>
              <a:rPr lang="fr-FR"/>
              <a:t>Masque de sous-réseau</a:t>
            </a:r>
          </a:p>
          <a:p>
            <a:pPr lvl="1"/>
            <a:endParaRPr lang="fr-FR"/>
          </a:p>
        </p:txBody>
      </p:sp>
      <p:pic>
        <p:nvPicPr>
          <p:cNvPr id="5" name="Image 5" descr="Une image contenant intérieur, LEGO, mur, table&#10;&#10;Description générée avec un niveau de confiance très élevé">
            <a:extLst>
              <a:ext uri="{FF2B5EF4-FFF2-40B4-BE49-F238E27FC236}">
                <a16:creationId xmlns:a16="http://schemas.microsoft.com/office/drawing/2014/main" id="{CD73D2D8-CBD4-43AA-9786-3D95C7C7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465" y="685800"/>
            <a:ext cx="274248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Adresses IP et Masques de sous-réseau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mplacement réservé de contenu 4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9475971" cy="17068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/>
              <a:t>L'IP est un ensemble de 4 nombres compris entre 0 et 255.</a:t>
            </a:r>
          </a:p>
          <a:p>
            <a:r>
              <a:rPr lang="fr-FR"/>
              <a:t>Le masque est un groupe de 4 nombres, chaque nombre peut être égal à 0 ou 255.</a:t>
            </a:r>
          </a:p>
          <a:p>
            <a:r>
              <a:rPr lang="fr-FR"/>
              <a:t>Exemples :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0ECD70ED-00C8-4074-8119-733D92C421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511493"/>
              </p:ext>
            </p:extLst>
          </p:nvPr>
        </p:nvGraphicFramePr>
        <p:xfrm>
          <a:off x="1686548" y="2441997"/>
          <a:ext cx="5029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</a:tbl>
          </a:graphicData>
        </a:graphic>
      </p:graphicFrame>
      <p:graphicFrame>
        <p:nvGraphicFramePr>
          <p:cNvPr id="10" name="Tableau 7">
            <a:extLst>
              <a:ext uri="{FF2B5EF4-FFF2-40B4-BE49-F238E27FC236}">
                <a16:creationId xmlns:a16="http://schemas.microsoft.com/office/drawing/2014/main" id="{773BF1ED-175F-4F47-873F-1E755D2F9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630517"/>
              </p:ext>
            </p:extLst>
          </p:nvPr>
        </p:nvGraphicFramePr>
        <p:xfrm>
          <a:off x="1688604" y="3363006"/>
          <a:ext cx="5029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</a:tbl>
          </a:graphicData>
        </a:graphic>
      </p:graphicFrame>
      <p:graphicFrame>
        <p:nvGraphicFramePr>
          <p:cNvPr id="11" name="Tableau 7">
            <a:extLst>
              <a:ext uri="{FF2B5EF4-FFF2-40B4-BE49-F238E27FC236}">
                <a16:creationId xmlns:a16="http://schemas.microsoft.com/office/drawing/2014/main" id="{1A120BE6-1C63-48B4-8ABB-B56CDA783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624810"/>
              </p:ext>
            </p:extLst>
          </p:nvPr>
        </p:nvGraphicFramePr>
        <p:xfrm>
          <a:off x="1688604" y="4420513"/>
          <a:ext cx="5029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</a:tbl>
          </a:graphicData>
        </a:graphic>
      </p:graphicFrame>
      <p:graphicFrame>
        <p:nvGraphicFramePr>
          <p:cNvPr id="13" name="Tableau 7">
            <a:extLst>
              <a:ext uri="{FF2B5EF4-FFF2-40B4-BE49-F238E27FC236}">
                <a16:creationId xmlns:a16="http://schemas.microsoft.com/office/drawing/2014/main" id="{C76FD151-6EAE-4F64-B07F-E5CC93379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912528"/>
              </p:ext>
            </p:extLst>
          </p:nvPr>
        </p:nvGraphicFramePr>
        <p:xfrm>
          <a:off x="6867546" y="2441997"/>
          <a:ext cx="50292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269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Masque</a:t>
                      </a:r>
                    </a:p>
                  </a:txBody>
                  <a:tcPr>
                    <a:solidFill>
                      <a:srgbClr val="ECC1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255</a:t>
                      </a:r>
                    </a:p>
                  </a:txBody>
                  <a:tcPr>
                    <a:solidFill>
                      <a:srgbClr val="ECC1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>
                    <a:solidFill>
                      <a:srgbClr val="ECC1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255</a:t>
                      </a:r>
                    </a:p>
                  </a:txBody>
                  <a:tcPr>
                    <a:solidFill>
                      <a:srgbClr val="ECC1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>
                    <a:solidFill>
                      <a:srgbClr val="ECC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CA278D0-1CA8-4152-B0BF-5E96EB88FA8C}"/>
              </a:ext>
            </a:extLst>
          </p:cNvPr>
          <p:cNvSpPr txBox="1"/>
          <p:nvPr/>
        </p:nvSpPr>
        <p:spPr>
          <a:xfrm>
            <a:off x="7629903" y="3335666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 type de masque est impossible !</a:t>
            </a:r>
          </a:p>
        </p:txBody>
      </p:sp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8726" y="5343299"/>
            <a:ext cx="10971372" cy="1066800"/>
          </a:xfrm>
        </p:spPr>
        <p:txBody>
          <a:bodyPr/>
          <a:lstStyle/>
          <a:p>
            <a:r>
              <a:rPr lang="fr-FR" dirty="0" err="1"/>
              <a:t>netID</a:t>
            </a:r>
            <a:r>
              <a:rPr lang="fr-FR" dirty="0"/>
              <a:t> et </a:t>
            </a:r>
            <a:r>
              <a:rPr lang="fr-FR" dirty="0" err="1"/>
              <a:t>hostID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mplacement réservé de contenu 4"/>
          <p:cNvSpPr>
            <a:spLocks noGrp="1"/>
          </p:cNvSpPr>
          <p:nvPr>
            <p:ph sz="half" idx="1"/>
          </p:nvPr>
        </p:nvSpPr>
        <p:spPr>
          <a:xfrm>
            <a:off x="1399172" y="186309"/>
            <a:ext cx="9475971" cy="170683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r-FR" dirty="0"/>
              <a:t>L’adresse réseau (</a:t>
            </a:r>
            <a:r>
              <a:rPr lang="fr-FR" dirty="0" err="1">
                <a:solidFill>
                  <a:srgbClr val="0070C0"/>
                </a:solidFill>
              </a:rPr>
              <a:t>netID</a:t>
            </a:r>
            <a:r>
              <a:rPr lang="fr-FR" dirty="0"/>
              <a:t>) doit être identique pour tous les ordinateurs d’un même réseau.</a:t>
            </a:r>
          </a:p>
          <a:p>
            <a:r>
              <a:rPr lang="fr-FR" dirty="0"/>
              <a:t>L’adresse machine (</a:t>
            </a:r>
            <a:r>
              <a:rPr lang="fr-FR" dirty="0" err="1">
                <a:solidFill>
                  <a:schemeClr val="accent3"/>
                </a:solidFill>
              </a:rPr>
              <a:t>hostID</a:t>
            </a:r>
            <a:r>
              <a:rPr lang="fr-FR" dirty="0"/>
              <a:t>) doit être différentes pour chaque ordinateur d’un réseau.</a:t>
            </a:r>
          </a:p>
          <a:p>
            <a:r>
              <a:rPr lang="fr-FR" dirty="0"/>
              <a:t>C’est la masque de sous-réseau qui permet dans l’adresse IP de faire la distinction entre les 2.</a:t>
            </a:r>
          </a:p>
          <a:p>
            <a:r>
              <a:rPr lang="fr-FR" dirty="0"/>
              <a:t>Exemples :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0ECD70ED-00C8-4074-8119-733D92C421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2367902"/>
              </p:ext>
            </p:extLst>
          </p:nvPr>
        </p:nvGraphicFramePr>
        <p:xfrm>
          <a:off x="1677494" y="1893146"/>
          <a:ext cx="5029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</a:tbl>
          </a:graphicData>
        </a:graphic>
      </p:graphicFrame>
      <p:graphicFrame>
        <p:nvGraphicFramePr>
          <p:cNvPr id="10" name="Tableau 7">
            <a:extLst>
              <a:ext uri="{FF2B5EF4-FFF2-40B4-BE49-F238E27FC236}">
                <a16:creationId xmlns:a16="http://schemas.microsoft.com/office/drawing/2014/main" id="{773BF1ED-175F-4F47-873F-1E755D2F9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165656"/>
              </p:ext>
            </p:extLst>
          </p:nvPr>
        </p:nvGraphicFramePr>
        <p:xfrm>
          <a:off x="6846354" y="1893146"/>
          <a:ext cx="5029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</a:tbl>
          </a:graphicData>
        </a:graphic>
      </p:graphicFrame>
      <p:graphicFrame>
        <p:nvGraphicFramePr>
          <p:cNvPr id="11" name="Tableau 7">
            <a:extLst>
              <a:ext uri="{FF2B5EF4-FFF2-40B4-BE49-F238E27FC236}">
                <a16:creationId xmlns:a16="http://schemas.microsoft.com/office/drawing/2014/main" id="{1A120BE6-1C63-48B4-8ABB-B56CDA783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119208"/>
              </p:ext>
            </p:extLst>
          </p:nvPr>
        </p:nvGraphicFramePr>
        <p:xfrm>
          <a:off x="1677494" y="3792678"/>
          <a:ext cx="5029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</a:tbl>
          </a:graphicData>
        </a:graphic>
      </p:graphicFrame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A56E16C1-7145-4D46-A782-4CAD55EC4772}"/>
              </a:ext>
            </a:extLst>
          </p:cNvPr>
          <p:cNvSpPr/>
          <p:nvPr/>
        </p:nvSpPr>
        <p:spPr>
          <a:xfrm rot="5400000">
            <a:off x="3463752" y="1916349"/>
            <a:ext cx="452761" cy="199419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C2EC4EF4-104F-4932-BC10-A14C32679BD1}"/>
              </a:ext>
            </a:extLst>
          </p:cNvPr>
          <p:cNvSpPr/>
          <p:nvPr/>
        </p:nvSpPr>
        <p:spPr>
          <a:xfrm rot="5400000">
            <a:off x="9137322" y="1408180"/>
            <a:ext cx="452761" cy="300477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877306ED-D27A-4249-8781-4FE35FCB16CF}"/>
              </a:ext>
            </a:extLst>
          </p:cNvPr>
          <p:cNvSpPr/>
          <p:nvPr/>
        </p:nvSpPr>
        <p:spPr>
          <a:xfrm rot="5400000">
            <a:off x="2962164" y="4353206"/>
            <a:ext cx="452761" cy="99102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39DC03C1-2F23-4C62-B374-1F85981D5605}"/>
              </a:ext>
            </a:extLst>
          </p:cNvPr>
          <p:cNvSpPr/>
          <p:nvPr/>
        </p:nvSpPr>
        <p:spPr>
          <a:xfrm rot="5400000">
            <a:off x="5469319" y="1930501"/>
            <a:ext cx="452761" cy="1994199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A35284CE-9FFC-4A31-BE1B-2DE5784375D7}"/>
              </a:ext>
            </a:extLst>
          </p:cNvPr>
          <p:cNvSpPr/>
          <p:nvPr/>
        </p:nvSpPr>
        <p:spPr>
          <a:xfrm rot="5400000">
            <a:off x="11144153" y="2406124"/>
            <a:ext cx="452761" cy="1008886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1E15E010-4C5C-4C1E-B9FB-B66B6C53A235}"/>
              </a:ext>
            </a:extLst>
          </p:cNvPr>
          <p:cNvSpPr/>
          <p:nvPr/>
        </p:nvSpPr>
        <p:spPr>
          <a:xfrm rot="5400000">
            <a:off x="4956363" y="3350030"/>
            <a:ext cx="452761" cy="299737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D47726-EA02-4968-9D06-D000E2DB7B95}"/>
              </a:ext>
            </a:extLst>
          </p:cNvPr>
          <p:cNvSpPr txBox="1"/>
          <p:nvPr/>
        </p:nvSpPr>
        <p:spPr>
          <a:xfrm>
            <a:off x="7353664" y="5020132"/>
            <a:ext cx="483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différence est le nombre de machines que peut contenir chaque réseau</a:t>
            </a:r>
          </a:p>
        </p:txBody>
      </p:sp>
    </p:spTree>
    <p:extLst>
      <p:ext uri="{BB962C8B-B14F-4D97-AF65-F5344CB8AC3E}">
        <p14:creationId xmlns:p14="http://schemas.microsoft.com/office/powerpoint/2010/main" val="26322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8726" y="5343299"/>
            <a:ext cx="10971372" cy="1066800"/>
          </a:xfrm>
        </p:spPr>
        <p:txBody>
          <a:bodyPr/>
          <a:lstStyle/>
          <a:p>
            <a:r>
              <a:rPr lang="fr-FR" dirty="0" err="1"/>
              <a:t>netID</a:t>
            </a:r>
            <a:r>
              <a:rPr lang="fr-FR" dirty="0"/>
              <a:t> et </a:t>
            </a:r>
            <a:r>
              <a:rPr lang="fr-FR" dirty="0" err="1"/>
              <a:t>hostID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mplacement réservé de contenu 4"/>
          <p:cNvSpPr>
            <a:spLocks noGrp="1"/>
          </p:cNvSpPr>
          <p:nvPr>
            <p:ph sz="half" idx="1"/>
          </p:nvPr>
        </p:nvSpPr>
        <p:spPr>
          <a:xfrm>
            <a:off x="1399172" y="186309"/>
            <a:ext cx="9475971" cy="1706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Exemples :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0ECD70ED-00C8-4074-8119-733D92C421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9537144"/>
              </p:ext>
            </p:extLst>
          </p:nvPr>
        </p:nvGraphicFramePr>
        <p:xfrm>
          <a:off x="1677494" y="814257"/>
          <a:ext cx="5029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netID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9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>
                          <a:solidFill>
                            <a:schemeClr val="accent3"/>
                          </a:solidFill>
                        </a:rPr>
                        <a:t>hostID</a:t>
                      </a:r>
                      <a:endParaRPr lang="fr-FR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7886"/>
                  </a:ext>
                </a:extLst>
              </a:tr>
            </a:tbl>
          </a:graphicData>
        </a:graphic>
      </p:graphicFrame>
      <p:graphicFrame>
        <p:nvGraphicFramePr>
          <p:cNvPr id="10" name="Tableau 7">
            <a:extLst>
              <a:ext uri="{FF2B5EF4-FFF2-40B4-BE49-F238E27FC236}">
                <a16:creationId xmlns:a16="http://schemas.microsoft.com/office/drawing/2014/main" id="{773BF1ED-175F-4F47-873F-1E755D2F9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403103"/>
              </p:ext>
            </p:extLst>
          </p:nvPr>
        </p:nvGraphicFramePr>
        <p:xfrm>
          <a:off x="6828247" y="814257"/>
          <a:ext cx="5029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netID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1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chemeClr val="accent3"/>
                          </a:solidFill>
                        </a:rPr>
                        <a:t>hostID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99087"/>
                  </a:ext>
                </a:extLst>
              </a:tr>
            </a:tbl>
          </a:graphicData>
        </a:graphic>
      </p:graphicFrame>
      <p:graphicFrame>
        <p:nvGraphicFramePr>
          <p:cNvPr id="11" name="Tableau 7">
            <a:extLst>
              <a:ext uri="{FF2B5EF4-FFF2-40B4-BE49-F238E27FC236}">
                <a16:creationId xmlns:a16="http://schemas.microsoft.com/office/drawing/2014/main" id="{1A120BE6-1C63-48B4-8ABB-B56CDA783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02022"/>
              </p:ext>
            </p:extLst>
          </p:nvPr>
        </p:nvGraphicFramePr>
        <p:xfrm>
          <a:off x="1677494" y="3330951"/>
          <a:ext cx="5029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netID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8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chemeClr val="accent3"/>
                          </a:solidFill>
                        </a:rPr>
                        <a:t>hostID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97653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013DEF4D-ED0A-4B39-AC90-0EB25C671400}"/>
              </a:ext>
            </a:extLst>
          </p:cNvPr>
          <p:cNvSpPr txBox="1"/>
          <p:nvPr/>
        </p:nvSpPr>
        <p:spPr>
          <a:xfrm>
            <a:off x="7106970" y="3336983"/>
            <a:ext cx="4750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utilise parfois un codage surdimensionné par rapport au nombre de machine afin de pouvoir indiquer dans l’adresse de la machine, sa position géographique (numéro de bâtiment, numéro de salle…)</a:t>
            </a:r>
          </a:p>
        </p:txBody>
      </p:sp>
    </p:spTree>
    <p:extLst>
      <p:ext uri="{BB962C8B-B14F-4D97-AF65-F5344CB8AC3E}">
        <p14:creationId xmlns:p14="http://schemas.microsoft.com/office/powerpoint/2010/main" val="33509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switch</a:t>
            </a:r>
          </a:p>
        </p:txBody>
      </p:sp>
      <p:sp>
        <p:nvSpPr>
          <p:cNvPr id="6" name="Emplacement réservé de contenu 5"/>
          <p:cNvSpPr>
            <a:spLocks noGrp="1"/>
          </p:cNvSpPr>
          <p:nvPr>
            <p:ph sz="half" idx="2"/>
          </p:nvPr>
        </p:nvSpPr>
        <p:spPr>
          <a:xfrm>
            <a:off x="727862" y="714652"/>
            <a:ext cx="10413614" cy="4191000"/>
          </a:xfrm>
        </p:spPr>
        <p:txBody>
          <a:bodyPr/>
          <a:lstStyle/>
          <a:p>
            <a:r>
              <a:rPr lang="fr-FR" dirty="0"/>
              <a:t>C’est l’objet utilisé pour faire communiquer plus de 2 ordinateurs.</a:t>
            </a:r>
          </a:p>
          <a:p>
            <a:r>
              <a:rPr lang="fr-FR" dirty="0"/>
              <a:t>C’est comme une multiprise mais pour un réseau.</a:t>
            </a:r>
          </a:p>
          <a:p>
            <a:r>
              <a:rPr lang="fr-FR" dirty="0"/>
              <a:t>Son ancêtre le HUB envoyait les messages à tous les ordinateurs d’un réseau</a:t>
            </a:r>
          </a:p>
          <a:p>
            <a:pPr lvl="1"/>
            <a:r>
              <a:rPr lang="fr-FR" dirty="0"/>
              <a:t>Problème de sécurité</a:t>
            </a:r>
          </a:p>
          <a:p>
            <a:pPr lvl="1"/>
            <a:r>
              <a:rPr lang="fr-FR" dirty="0"/>
              <a:t>Encombrement du réseau pour rien</a:t>
            </a:r>
          </a:p>
          <a:p>
            <a:r>
              <a:rPr lang="fr-FR" dirty="0"/>
              <a:t>Avec un switch le message est uniquement transmis au destinataire.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83B14C-CDDD-4367-A719-8B95990C9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912" y="464302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routeur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 comment faire communiquer des réseaux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E2AC80-A49F-4C15-8F91-5E687A9CE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940" y="1481831"/>
            <a:ext cx="5896638" cy="29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123166-AD9F-42C6-A875-308318F85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3" y="2325950"/>
            <a:ext cx="3962400" cy="3846250"/>
          </a:xfrm>
        </p:spPr>
        <p:txBody>
          <a:bodyPr>
            <a:normAutofit fontScale="92500" lnSpcReduction="10000"/>
          </a:bodyPr>
          <a:lstStyle/>
          <a:p>
            <a:br>
              <a:rPr lang="fr-FR" dirty="0"/>
            </a:br>
            <a:r>
              <a:rPr lang="fr-FR" dirty="0"/>
              <a:t>Typologie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4 </a:t>
            </a:r>
            <a:r>
              <a:rPr lang="fr-FR" dirty="0" err="1"/>
              <a:t>switchs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1 routeur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4 cartes réseau dans le routeur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Des ordinateurs</a:t>
            </a:r>
            <a:br>
              <a:rPr lang="fr-FR" dirty="0"/>
            </a:br>
            <a:endParaRPr lang="fr-FR" dirty="0"/>
          </a:p>
          <a:p>
            <a:r>
              <a:rPr lang="fr-FR" dirty="0"/>
              <a:t>Le routeur doit avoir une adresse IP dans chaque réseau</a:t>
            </a:r>
          </a:p>
          <a:p>
            <a:endParaRPr lang="fr-FR" dirty="0"/>
          </a:p>
          <a:p>
            <a:r>
              <a:rPr lang="fr-FR" dirty="0"/>
              <a:t>Chaque ordinateur du réseau doit avoir en plus de son IP et du masque associé, une passerelle.</a:t>
            </a:r>
          </a:p>
          <a:p>
            <a:endParaRPr lang="fr-FR" dirty="0"/>
          </a:p>
          <a:p>
            <a:r>
              <a:rPr lang="fr-FR" dirty="0"/>
              <a:t>Une passerelle est l’adresse IP du routeur dans le réseau considéré.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801606-A706-4160-B838-9372D67F1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74" y="151043"/>
            <a:ext cx="3996339" cy="2023986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DE543DA0-60D0-4BB1-BC83-47ABB41F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243" y="1163036"/>
            <a:ext cx="3962400" cy="1551373"/>
          </a:xfrm>
        </p:spPr>
        <p:txBody>
          <a:bodyPr/>
          <a:lstStyle/>
          <a:p>
            <a:r>
              <a:rPr lang="fr-FR" dirty="0"/>
              <a:t>4 réseaux</a:t>
            </a:r>
          </a:p>
        </p:txBody>
      </p:sp>
      <p:graphicFrame>
        <p:nvGraphicFramePr>
          <p:cNvPr id="11" name="Tableau 7">
            <a:extLst>
              <a:ext uri="{FF2B5EF4-FFF2-40B4-BE49-F238E27FC236}">
                <a16:creationId xmlns:a16="http://schemas.microsoft.com/office/drawing/2014/main" id="{F005D1E3-3943-4BF8-A73C-0ABD0232D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233952"/>
              </p:ext>
            </p:extLst>
          </p:nvPr>
        </p:nvGraphicFramePr>
        <p:xfrm>
          <a:off x="4918229" y="0"/>
          <a:ext cx="67825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508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356508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356508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356508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356508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Réseau 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9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22/22/23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netID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9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>
                          <a:solidFill>
                            <a:schemeClr val="accent3"/>
                          </a:solidFill>
                        </a:rPr>
                        <a:t>hostID</a:t>
                      </a:r>
                      <a:endParaRPr lang="fr-FR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Passerelle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766631"/>
                  </a:ext>
                </a:extLst>
              </a:tr>
            </a:tbl>
          </a:graphicData>
        </a:graphic>
      </p:graphicFrame>
      <p:graphicFrame>
        <p:nvGraphicFramePr>
          <p:cNvPr id="12" name="Tableau 7">
            <a:extLst>
              <a:ext uri="{FF2B5EF4-FFF2-40B4-BE49-F238E27FC236}">
                <a16:creationId xmlns:a16="http://schemas.microsoft.com/office/drawing/2014/main" id="{3BC8B042-895B-4034-A5E8-246873D10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240954"/>
              </p:ext>
            </p:extLst>
          </p:nvPr>
        </p:nvGraphicFramePr>
        <p:xfrm>
          <a:off x="4918229" y="2218264"/>
          <a:ext cx="67825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508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356508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356508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356508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356508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Réseau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9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1/2/3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netID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9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>
                          <a:solidFill>
                            <a:schemeClr val="accent3"/>
                          </a:solidFill>
                        </a:rPr>
                        <a:t>hostID</a:t>
                      </a:r>
                      <a:endParaRPr lang="fr-FR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Passerelle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725958"/>
                  </a:ext>
                </a:extLst>
              </a:tr>
            </a:tbl>
          </a:graphicData>
        </a:graphic>
      </p:graphicFrame>
      <p:graphicFrame>
        <p:nvGraphicFramePr>
          <p:cNvPr id="13" name="Tableau 7">
            <a:extLst>
              <a:ext uri="{FF2B5EF4-FFF2-40B4-BE49-F238E27FC236}">
                <a16:creationId xmlns:a16="http://schemas.microsoft.com/office/drawing/2014/main" id="{C0611812-C084-4837-89B7-43A29E5A5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856158"/>
              </p:ext>
            </p:extLst>
          </p:nvPr>
        </p:nvGraphicFramePr>
        <p:xfrm>
          <a:off x="4918229" y="4443304"/>
          <a:ext cx="67825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508">
                  <a:extLst>
                    <a:ext uri="{9D8B030D-6E8A-4147-A177-3AD203B41FA5}">
                      <a16:colId xmlns:a16="http://schemas.microsoft.com/office/drawing/2014/main" val="910946843"/>
                    </a:ext>
                  </a:extLst>
                </a:gridCol>
                <a:gridCol w="1356508">
                  <a:extLst>
                    <a:ext uri="{9D8B030D-6E8A-4147-A177-3AD203B41FA5}">
                      <a16:colId xmlns:a16="http://schemas.microsoft.com/office/drawing/2014/main" val="1447876581"/>
                    </a:ext>
                  </a:extLst>
                </a:gridCol>
                <a:gridCol w="1356508">
                  <a:extLst>
                    <a:ext uri="{9D8B030D-6E8A-4147-A177-3AD203B41FA5}">
                      <a16:colId xmlns:a16="http://schemas.microsoft.com/office/drawing/2014/main" val="282371632"/>
                    </a:ext>
                  </a:extLst>
                </a:gridCol>
                <a:gridCol w="1356508">
                  <a:extLst>
                    <a:ext uri="{9D8B030D-6E8A-4147-A177-3AD203B41FA5}">
                      <a16:colId xmlns:a16="http://schemas.microsoft.com/office/drawing/2014/main" val="1626303220"/>
                    </a:ext>
                  </a:extLst>
                </a:gridCol>
                <a:gridCol w="1356508">
                  <a:extLst>
                    <a:ext uri="{9D8B030D-6E8A-4147-A177-3AD203B41FA5}">
                      <a16:colId xmlns:a16="http://schemas.microsoft.com/office/drawing/2014/main" val="57074453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Réseau 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9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3/4/5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2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2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netID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9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>
                          <a:solidFill>
                            <a:schemeClr val="accent3"/>
                          </a:solidFill>
                        </a:rPr>
                        <a:t>hostID</a:t>
                      </a:r>
                      <a:endParaRPr lang="fr-FR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Passerelle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725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5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BE46A1-2BAD-41F0-9C72-4D13E664C291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F1C2D1B-4173-4B34-80DA-914653A52F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326D36-2E61-4213-B774-7BB30F41C37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379</Words>
  <Application>Microsoft Office PowerPoint</Application>
  <PresentationFormat>Personnalisé</PresentationFormat>
  <Paragraphs>218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Corbel</vt:lpstr>
      <vt:lpstr>Marketing 16x9</vt:lpstr>
      <vt:lpstr>Les réseaux informatiques</vt:lpstr>
      <vt:lpstr>Sommaire</vt:lpstr>
      <vt:lpstr>Les conditions de communication</vt:lpstr>
      <vt:lpstr>Adresses IP et Masques de sous-réseau</vt:lpstr>
      <vt:lpstr>netID et hostID</vt:lpstr>
      <vt:lpstr>netID et hostID</vt:lpstr>
      <vt:lpstr>Le switch</vt:lpstr>
      <vt:lpstr>Le routeur</vt:lpstr>
      <vt:lpstr>4 réseaux</vt:lpstr>
      <vt:lpstr>Les commandes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réseaux informatiques</dc:title>
  <dc:creator>Fabien PELLETIER</dc:creator>
  <cp:lastModifiedBy>Fabien PELLETIER</cp:lastModifiedBy>
  <cp:revision>5</cp:revision>
  <dcterms:modified xsi:type="dcterms:W3CDTF">2018-03-24T07:13:29Z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